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7fab9618fa4234" /><Relationship Type="http://schemas.openxmlformats.org/officeDocument/2006/relationships/extended-properties" Target="/docProps/app.xml" Id="R29174fadbec84d20" /><Relationship Type="http://schemas.openxmlformats.org/officeDocument/2006/relationships/officeDocument" Target="/ppt/presentation.xml" Id="R9b4c036e5f244c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3af31961b94249"/>
  </p:sldMasterIdLst>
  <p:notesMasterIdLst>
    <p:notesMasterId xmlns:r="http://schemas.openxmlformats.org/officeDocument/2006/relationships" r:id="R872e64ba901e4636"/>
  </p:notesMasterIdLst>
  <p:sldIdLst>
    <p:sldId xmlns:r="http://schemas.openxmlformats.org/officeDocument/2006/relationships" id="256" r:id="R89062e5fcdf4428b"/>
    <p:sldId xmlns:r="http://schemas.openxmlformats.org/officeDocument/2006/relationships" id="257" r:id="R242faee7c1a54e23"/>
    <p:sldId xmlns:r="http://schemas.openxmlformats.org/officeDocument/2006/relationships" id="258" r:id="Rdb816d772f984ce8"/>
    <p:sldId xmlns:r="http://schemas.openxmlformats.org/officeDocument/2006/relationships" id="259" r:id="Re4ecfccbe3744c8a"/>
    <p:sldId xmlns:r="http://schemas.openxmlformats.org/officeDocument/2006/relationships" id="260" r:id="R0621d764977247e9"/>
    <p:sldId xmlns:r="http://schemas.openxmlformats.org/officeDocument/2006/relationships" id="261" r:id="Re83d88a2ce164ccc"/>
    <p:sldId xmlns:r="http://schemas.openxmlformats.org/officeDocument/2006/relationships" id="262" r:id="Rfa42a8cb894a4fcd"/>
    <p:sldId xmlns:r="http://schemas.openxmlformats.org/officeDocument/2006/relationships" id="263" r:id="Rc7743fcac39f4648"/>
    <p:sldId xmlns:r="http://schemas.openxmlformats.org/officeDocument/2006/relationships" id="264" r:id="Ra679441c385b43f8"/>
    <p:sldId xmlns:r="http://schemas.openxmlformats.org/officeDocument/2006/relationships" id="265" r:id="Rd52e00aa8c224f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9b461b011e4a66" /><Relationship Type="http://schemas.openxmlformats.org/officeDocument/2006/relationships/slideMaster" Target="/ppt/slideMasters/slideMaster1.xml" Id="R5d3af31961b94249" /><Relationship Type="http://schemas.openxmlformats.org/officeDocument/2006/relationships/notesMaster" Target="/ppt/notesMasters/notesMaster1.xml" Id="R872e64ba901e4636" /><Relationship Type="http://schemas.openxmlformats.org/officeDocument/2006/relationships/presProps" Target="/ppt/presProps.xml" Id="R2d2331dafaf94f9e" /><Relationship Type="http://schemas.openxmlformats.org/officeDocument/2006/relationships/tableStyles" Target="/ppt/tableStyles.xml" Id="R6bc9648b6b294e05" /><Relationship Type="http://schemas.openxmlformats.org/officeDocument/2006/relationships/slide" Target="/ppt/slides/slide1.xml" Id="R89062e5fcdf4428b" /><Relationship Type="http://schemas.openxmlformats.org/officeDocument/2006/relationships/slide" Target="/ppt/slides/slide2.xml" Id="R242faee7c1a54e23" /><Relationship Type="http://schemas.openxmlformats.org/officeDocument/2006/relationships/slide" Target="/ppt/slides/slide3.xml" Id="Rdb816d772f984ce8" /><Relationship Type="http://schemas.openxmlformats.org/officeDocument/2006/relationships/slide" Target="/ppt/slides/slide4.xml" Id="Re4ecfccbe3744c8a" /><Relationship Type="http://schemas.openxmlformats.org/officeDocument/2006/relationships/slide" Target="/ppt/slides/slide5.xml" Id="R0621d764977247e9" /><Relationship Type="http://schemas.openxmlformats.org/officeDocument/2006/relationships/slide" Target="/ppt/slides/slide6.xml" Id="Re83d88a2ce164ccc" /><Relationship Type="http://schemas.openxmlformats.org/officeDocument/2006/relationships/slide" Target="/ppt/slides/slide7.xml" Id="Rfa42a8cb894a4fcd" /><Relationship Type="http://schemas.openxmlformats.org/officeDocument/2006/relationships/slide" Target="/ppt/slides/slide8.xml" Id="Rc7743fcac39f4648" /><Relationship Type="http://schemas.openxmlformats.org/officeDocument/2006/relationships/slide" Target="/ppt/slides/slide9.xml" Id="Ra679441c385b43f8" /><Relationship Type="http://schemas.openxmlformats.org/officeDocument/2006/relationships/slide" Target="/ppt/slides/slide10.xml" Id="Rd52e00aa8c224f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3c84b9c86947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908c1f43194937" /><Relationship Type="http://schemas.openxmlformats.org/officeDocument/2006/relationships/notesMaster" Target="/ppt/notesMasters/notesMaster1.xml" Id="Rd553e2c2994d47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52757d82e54881" /><Relationship Type="http://schemas.openxmlformats.org/officeDocument/2006/relationships/notesMaster" Target="/ppt/notesMasters/notesMaster1.xml" Id="R945cf285d4364c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b36f10ec5c4e67" /><Relationship Type="http://schemas.openxmlformats.org/officeDocument/2006/relationships/notesMaster" Target="/ppt/notesMasters/notesMaster1.xml" Id="Rf1cc23d0f6d648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f57ed5b654448e" /><Relationship Type="http://schemas.openxmlformats.org/officeDocument/2006/relationships/notesMaster" Target="/ppt/notesMasters/notesMaster1.xml" Id="Raa4612f3ea9a49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4d11eb57724259" /><Relationship Type="http://schemas.openxmlformats.org/officeDocument/2006/relationships/notesMaster" Target="/ppt/notesMasters/notesMaster1.xml" Id="Re9edd0ae9dfc40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a3035e4b0e4cfc" /><Relationship Type="http://schemas.openxmlformats.org/officeDocument/2006/relationships/notesMaster" Target="/ppt/notesMasters/notesMaster1.xml" Id="R2305e8ccf00744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bc5db53c5b4cf9" /><Relationship Type="http://schemas.openxmlformats.org/officeDocument/2006/relationships/notesMaster" Target="/ppt/notesMasters/notesMaster1.xml" Id="Rc1baa5ba451c4e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3e71de6e044853" /><Relationship Type="http://schemas.openxmlformats.org/officeDocument/2006/relationships/notesMaster" Target="/ppt/notesMasters/notesMaster1.xml" Id="R8084e2782f1a4c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f835a368014d26" /><Relationship Type="http://schemas.openxmlformats.org/officeDocument/2006/relationships/notesMaster" Target="/ppt/notesMasters/notesMaster1.xml" Id="Rde90e70e8b5a4c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50e78b75064642" /><Relationship Type="http://schemas.openxmlformats.org/officeDocument/2006/relationships/notesMaster" Target="/ppt/notesMasters/notesMaster1.xml" Id="Rf2441aef7f234c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6648e04eb448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d248dfa20a4010" /><Relationship Type="http://schemas.openxmlformats.org/officeDocument/2006/relationships/slideLayout" Target="/ppt/slideLayouts/slideLayout1.xml" Id="R0e1bac273a4142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1bac273a4142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8960012c74810" /><Relationship Type="http://schemas.openxmlformats.org/officeDocument/2006/relationships/image" Target="/ppt/media/image.png" Id="R377caa6ce26d4c00" /><Relationship Type="http://schemas.openxmlformats.org/officeDocument/2006/relationships/image" Target="/ppt/media/image2.png" Id="R992e77277ba94fb5" /><Relationship Type="http://schemas.openxmlformats.org/officeDocument/2006/relationships/notesSlide" Target="/ppt/notesSlides/notesSlide1.xml" Id="R7c5ddd75adf14b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91bb438ee4641" /><Relationship Type="http://schemas.openxmlformats.org/officeDocument/2006/relationships/notesSlide" Target="/ppt/notesSlides/notesSlide2.xml" Id="Red68231dafef45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7dafed2624b65" /><Relationship Type="http://schemas.openxmlformats.org/officeDocument/2006/relationships/notesSlide" Target="/ppt/notesSlides/notesSlide3.xml" Id="Rd49983e9da744d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4e6ff4adb417d" /><Relationship Type="http://schemas.openxmlformats.org/officeDocument/2006/relationships/image" Target="/ppt/media/image3.png" Id="R584a4f3f138e466b" /><Relationship Type="http://schemas.openxmlformats.org/officeDocument/2006/relationships/image" Target="/ppt/media/image4.png" Id="R87b2b8cd39674f7b" /><Relationship Type="http://schemas.openxmlformats.org/officeDocument/2006/relationships/notesSlide" Target="/ppt/notesSlides/notesSlide4.xml" Id="R8f86ba9530c64d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31ebb905e4e93" /><Relationship Type="http://schemas.openxmlformats.org/officeDocument/2006/relationships/notesSlide" Target="/ppt/notesSlides/notesSlide5.xml" Id="R673f1fc1768846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51ba7e058489a" /><Relationship Type="http://schemas.openxmlformats.org/officeDocument/2006/relationships/notesSlide" Target="/ppt/notesSlides/notesSlide6.xml" Id="R578015cfbc834c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c6682dc4845a7" /><Relationship Type="http://schemas.openxmlformats.org/officeDocument/2006/relationships/notesSlide" Target="/ppt/notesSlides/notesSlide7.xml" Id="Rfaef1febd49549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be2255b4d481c" /><Relationship Type="http://schemas.openxmlformats.org/officeDocument/2006/relationships/notesSlide" Target="/ppt/notesSlides/notesSlide8.xml" Id="R33040d18cebb4d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41b1421914b90" /><Relationship Type="http://schemas.openxmlformats.org/officeDocument/2006/relationships/notesSlide" Target="/ppt/notesSlides/notesSlide9.xml" Id="R7cacd3799f0845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f7761b2ff4793" /><Relationship Type="http://schemas.openxmlformats.org/officeDocument/2006/relationships/notesSlide" Target="/ppt/notesSlides/notesSlide10.xml" Id="Rac40e6d480b14d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0A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7caa6ce26d4c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F1A57-02F2-43F6-B6C2-BC1C61D7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>
              <a:alpha val="56471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632173-BB9C-4A5C-964C-7DB1ED44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143000"/>
            <a:ext cx="53816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e77277ba94fb5"/>
          <a:stretch xmlns:a="http://schemas.openxmlformats.org/drawingml/2006/main"/>
        </p:blipFill>
        <p:spPr>
          <a:xfrm xmlns:a="http://schemas.openxmlformats.org/drawingml/2006/main">
            <a:off x="3280455" y="1219200"/>
            <a:ext cx="4535714" cy="1190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9908E-825B-431A-BC6F-1C77C579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COMPANY CAPABILITIES /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70C25-6485-418B-B95C-9469C918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857250" cy="857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A8AC7-F312-49F2-952B-4A2B8311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3" y="1143953"/>
            <a:ext cx="702945" cy="70294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CBBF6-69F1-453C-9B01-6FB8E685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8" y="1298258"/>
            <a:ext cx="394335" cy="39433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F0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20078E-BA85-47AE-8CEB-9038D7ED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3" y="1418273"/>
            <a:ext cx="154305" cy="15430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C4B6C-02C0-4518-A5A5-6D698711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8096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FFFFF"/>
                </a:solidFill>
              </a:defRPr>
            </a:pPr>
            <a:r>
              <a:rPr sz="5850" b="1">
                <a:solidFill>
                  <a:srgbClr val="FFFFFF"/>
                </a:solidFill>
              </a:rPr>
              <a:t>MAKE YOUR BRAND</a:t>
            </a:r>
          </a:p>
          <a:p xmlns:a="http://schemas.openxmlformats.org/drawingml/2006/main">
            <a:pPr algn="l">
              <a:defRPr sz="5850" b="1">
                <a:solidFill>
                  <a:srgbClr val="FFFFFF"/>
                </a:solidFill>
              </a:defRPr>
            </a:pPr>
            <a:r>
              <a:rPr sz="5850" b="1">
                <a:solidFill>
                  <a:srgbClr val="FFFFFF"/>
                </a:solidFill>
              </a:rPr>
              <a:t>UNMISSABLE.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FE802E-60F3-4DAF-9EDA-BC5C488F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FFFFF"/>
                </a:solidFill>
              </a:defRPr>
            </a:pPr>
            <a:r>
              <a:rPr sz="1725" b="0">
                <a:solidFill>
                  <a:srgbClr val="FFFFFF"/>
                </a:solidFill>
              </a:rPr>
              <a:t>Integrated media for ambitious brands.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D34DBE-418C-45BE-8165-9FF09F91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6735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OUTDOOR  •  DIGITAL  •  INFLUENCE  •  ACTIVATION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3C21B-932D-4D20-BD50-6B57A177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OVIMMA HOLDINGS  /  MEDIA WITHOUT LIMITS.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0C3D7C-FF5E-4B30-B337-050D7E45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490512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81E15-89AF-4837-BF25-0DCFA8AA6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BDED7-5789-4060-B579-7040820A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60483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0A0A09"/>
                </a:solidFill>
              </a:defRPr>
            </a:pPr>
            <a:r>
              <a:rPr sz="3525" b="1">
                <a:solidFill>
                  <a:srgbClr val="0A0A09"/>
                </a:solidFill>
              </a:rPr>
              <a:t>Media is fragmented.</a:t>
            </a:r>
          </a:p>
          <a:p xmlns:a="http://schemas.openxmlformats.org/drawingml/2006/main">
            <a:pPr algn="l">
              <a:defRPr sz="3525" b="1">
                <a:solidFill>
                  <a:srgbClr val="0A0A09"/>
                </a:solidFill>
              </a:defRPr>
            </a:pPr>
            <a:r>
              <a:rPr sz="3525" b="1">
                <a:solidFill>
                  <a:srgbClr val="0A0A09"/>
                </a:solidFill>
              </a:rPr>
              <a:t>Your brand shouldn't be.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B9AAD-6DAC-44AC-9ED3-9A36E64C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547687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A0A09"/>
                </a:solidFill>
              </a:defRPr>
            </a:pPr>
            <a:r>
              <a:rPr sz="1800" b="0">
                <a:solidFill>
                  <a:srgbClr val="0A0A09"/>
                </a:solidFill>
              </a:rPr>
              <a:t>Ovimma brings strategy, media buying, creator influence and execution into one accountable operation.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9387B-89CF-432D-97D8-B24FD7A5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0"/>
            <a:ext cx="5143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9A3726-F30E-4398-8DA8-5FD63075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190625"/>
            <a:ext cx="2000250" cy="2000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BDCB8-2D7E-4ACC-B824-10532178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6273" y="1370648"/>
            <a:ext cx="1640205" cy="164020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160BE5-01B4-430B-AE15-45618AC8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6318" y="1730693"/>
            <a:ext cx="920115" cy="92011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F0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2D5F87-D708-4EEE-AD89-08AD0305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6353" y="2010728"/>
            <a:ext cx="360045" cy="36004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52C92-40D7-4948-9A0A-0455DBAD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57625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ONE PARTNER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81DB3-991C-4CF5-97DB-BDBB0ADB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3434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4224"/>
                </a:solidFill>
              </a:defRPr>
            </a:pPr>
            <a:r>
              <a:rPr sz="2175" b="1">
                <a:solidFill>
                  <a:srgbClr val="FF4224"/>
                </a:solidFill>
              </a:rPr>
              <a:t>EVERY PLATFORM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EEDA3C-4555-4911-B042-D7ECDDFF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829175"/>
            <a:ext cx="3524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MAXIMUM IMPACT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01B44-5AA0-4DAD-8E3E-3991CB8C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A30F3E-0078-4DA9-A63B-0290F60E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911028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0A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574965-69DA-4923-A0FD-7C5FBAA6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WHAT 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7F2E3F-4A1E-4D1F-ACD1-AF294BB6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6667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75" b="1">
                <a:solidFill>
                  <a:srgbClr val="FFFFFF"/>
                </a:solidFill>
              </a:defRPr>
            </a:pPr>
            <a:r>
              <a:rPr sz="4275" b="1">
                <a:solidFill>
                  <a:srgbClr val="FFFFFF"/>
                </a:solidFill>
              </a:rPr>
              <a:t>EVERYWHERE</a:t>
            </a:r>
          </a:p>
          <a:p xmlns:a="http://schemas.openxmlformats.org/drawingml/2006/main">
            <a:pPr algn="l">
              <a:defRPr sz="4275" b="1">
                <a:solidFill>
                  <a:srgbClr val="FFFFFF"/>
                </a:solidFill>
              </a:defRPr>
            </a:pPr>
            <a:r>
              <a:rPr sz="4275" b="1">
                <a:solidFill>
                  <a:srgbClr val="FFFFFF"/>
                </a:solidFill>
              </a:rPr>
              <a:t>ATTENTION LIVES.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1682E-DD17-4C04-91FC-BDA9BD1C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B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B7A7A-12B8-4C7F-8359-72D8620ED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289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76387-4E18-42EA-850B-151AD538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5272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OUT-OF-HOME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34081-2C7D-4F2B-9C8D-7E235EC3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76225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7B5AE"/>
                </a:solidFill>
              </a:defRPr>
            </a:pPr>
            <a:r>
              <a:rPr sz="1275" b="0">
                <a:solidFill>
                  <a:srgbClr val="B7B5AE"/>
                </a:solidFill>
              </a:rPr>
              <a:t>Billboards, transit, digital OOH and high-impact placements.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1B500-F71D-4E21-872B-365F5CA7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781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4224"/>
                </a:solidFill>
              </a:defRPr>
            </a:pPr>
            <a:r>
              <a:rPr sz="1500" b="1">
                <a:solidFill>
                  <a:srgbClr val="FF4224"/>
                </a:solidFill>
              </a:rPr>
              <a:t>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89BEB-08D0-4395-B8F9-6B075814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B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E96B0-4E67-4BFF-B66B-81901F2B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99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F48F4-9E62-4A96-95DA-4068CF74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337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DIGITAL MEDIA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D6FE9B-7ECD-42DF-8DA6-F885A1EE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54330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7B5AE"/>
                </a:solidFill>
              </a:defRPr>
            </a:pPr>
            <a:r>
              <a:rPr sz="1275" b="0">
                <a:solidFill>
                  <a:srgbClr val="B7B5AE"/>
                </a:solidFill>
              </a:rPr>
              <a:t>Search, social, display, programmatic and performance campaigns.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CDFC65-9D84-4666-8F9D-6AC6FC26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5623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4224"/>
                </a:solidFill>
              </a:defRPr>
            </a:pPr>
            <a:r>
              <a:rPr sz="1500" b="1">
                <a:solidFill>
                  <a:srgbClr val="FF4224"/>
                </a:solidFill>
              </a:rPr>
              <a:t>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E36041-24BA-42B6-84DF-85647BAA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B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B8A8CC-63A6-4009-949E-63B8C86F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9102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B9CAD-76B8-421F-8D02-C7FAFBE4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1482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INFLUENCE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5AC254-485E-4C88-98A1-0558F4BB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32435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7B5AE"/>
                </a:solidFill>
              </a:defRPr>
            </a:pPr>
            <a:r>
              <a:rPr sz="1275" b="0">
                <a:solidFill>
                  <a:srgbClr val="B7B5AE"/>
                </a:solidFill>
              </a:rPr>
              <a:t>Creator strategy, talent matching, content and amplification.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C37311-F5A0-494B-B24D-DEC1F096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3434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4224"/>
                </a:solidFill>
              </a:defRPr>
            </a:pPr>
            <a:r>
              <a:rPr sz="1500" b="1">
                <a:solidFill>
                  <a:srgbClr val="FF4224"/>
                </a:solidFill>
              </a:rPr>
              <a:t>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686F83-560B-40C0-A847-8A3A656B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2B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621BCF-2616-4742-B9E0-DFFE2780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72075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F2603B-64BE-4A0A-A61E-4532EE9F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958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BRAND EXPERIENCE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5E3897-0837-47AE-9420-20FFCDAD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10540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7B5AE"/>
                </a:solidFill>
              </a:defRPr>
            </a:pPr>
            <a:r>
              <a:rPr sz="1275" b="0">
                <a:solidFill>
                  <a:srgbClr val="B7B5AE"/>
                </a:solidFill>
              </a:rPr>
              <a:t>Activations, launches, sponsorships and special builds.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8152C4-2454-4BE2-B59D-D5E5FD87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51244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4224"/>
                </a:solidFill>
              </a:defRPr>
            </a:pPr>
            <a:r>
              <a:rPr sz="1500" b="1">
                <a:solidFill>
                  <a:srgbClr val="FF4224"/>
                </a:solidFill>
              </a:rPr>
              <a:t>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F05C45-CC46-47D2-B8D7-A41A6EC7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OVIMMA HOLDINGS  /  MEDIA WITHOUT LIMITS.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5F6BC7-4855-4DD6-AAAE-8FDA9C45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779837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3CC626-BE41-417B-A9B3-407F5139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OUTDOOR MEDIA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73933-740F-4520-BD1B-F5092B8F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0A0A09"/>
                </a:solidFill>
              </a:defRPr>
            </a:pPr>
            <a:r>
              <a:rPr sz="3300" b="1">
                <a:solidFill>
                  <a:srgbClr val="0A0A09"/>
                </a:solidFill>
              </a:rPr>
              <a:t>Own the street.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a4f3f138e466b"/>
          <a:srcRect xmlns:a="http://schemas.openxmlformats.org/drawingml/2006/main" l="14815" t="0" r="148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0" y="0"/>
            <a:ext cx="7239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BCEC6-ACD5-4310-B5D4-4EED2E63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095750"/>
            <a:ext cx="2286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b2b8cd39674f7b"/>
          <a:stretch xmlns:a="http://schemas.openxmlformats.org/drawingml/2006/main"/>
        </p:blipFill>
        <p:spPr>
          <a:xfrm xmlns:a="http://schemas.openxmlformats.org/drawingml/2006/main">
            <a:off x="5953125" y="4173141"/>
            <a:ext cx="2095500" cy="55006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EB1571-B900-45F3-AA8B-44501394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0"/>
            <a:ext cx="5810250" cy="533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33D910-2BCB-4683-88CD-0BE1C79C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905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0A0A09"/>
                </a:solidFill>
              </a:defRPr>
            </a:pPr>
            <a:r>
              <a:rPr sz="1725" b="0">
                <a:solidFill>
                  <a:srgbClr val="0A0A09"/>
                </a:solidFill>
              </a:rPr>
              <a:t>From a single high-value site to a national out-of-home network, we plan placements around audience movement, context and commercial intent.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DF33D-8919-4835-B132-4EE0C7A18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4224"/>
                </a:solidFill>
              </a:defRPr>
            </a:pPr>
            <a:r>
              <a:rPr sz="975" b="1">
                <a:solidFill>
                  <a:srgbClr val="FF4224"/>
                </a:solidFill>
              </a:rPr>
              <a:t>BILLBOARDS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65918-E89B-4FE9-ACA4-7DC6E989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5762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Static and digital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CC2B2-C270-49BE-BC2A-08B6FEFC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4224"/>
                </a:solidFill>
              </a:defRPr>
            </a:pPr>
            <a:r>
              <a:rPr sz="975" b="1">
                <a:solidFill>
                  <a:srgbClr val="FF4224"/>
                </a:solidFill>
              </a:rPr>
              <a:t>TRANSIT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3BBE33-733C-48BA-B241-B099707C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42912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Buses, taxis and routes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E8F2A-A737-4291-9F21-D8715DEC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4224"/>
                </a:solidFill>
              </a:defRPr>
            </a:pPr>
            <a:r>
              <a:rPr sz="975" b="1">
                <a:solidFill>
                  <a:srgbClr val="FF4224"/>
                </a:solidFill>
              </a:rPr>
              <a:t>SPECIAL BUILDS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721645-7A9F-4680-89C1-5B5A9F88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0062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High-impact brand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24AD0-B4D7-4EBF-BC79-B1FAECB2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8C43B8-64A1-4032-91F8-95E9B7D8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680170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0A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F317D8-5DB9-409F-AEB1-6B03BD2D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DIGITAL MEDIA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694CD-DC66-43B8-96B4-F893BBDE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476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Turn attention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into action.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AF941B-8653-4472-92AD-543A8877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762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8C5BE"/>
                </a:solidFill>
              </a:defRPr>
            </a:pPr>
            <a:r>
              <a:rPr sz="1650" b="0">
                <a:solidFill>
                  <a:srgbClr val="C8C5BE"/>
                </a:solidFill>
              </a:rPr>
              <a:t>Channel strategy, campaigns and optimisation built around the business result—not vanity metrics.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53ECD-A89B-48C3-B4B8-B48E6225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952500"/>
            <a:ext cx="23336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4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CB73F-65B0-4F67-B5D8-B8486270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200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SEARCH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5D34C-A59E-48DA-B471-853824B4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A8A1"/>
                </a:solidFill>
              </a:defRPr>
            </a:pPr>
            <a:r>
              <a:rPr sz="1275" b="0">
                <a:solidFill>
                  <a:srgbClr val="AAA8A1"/>
                </a:solidFill>
              </a:rPr>
              <a:t>Capture existing demand.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AB021-9FFD-4EB8-B606-67066735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952500"/>
            <a:ext cx="23336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4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09D80-662B-479F-A20E-68AF607B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200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SOCIAL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1051E-D0E3-4CBA-8281-7B7AD8A2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885950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A8A1"/>
                </a:solidFill>
              </a:defRPr>
            </a:pPr>
            <a:r>
              <a:rPr sz="1275" b="0">
                <a:solidFill>
                  <a:srgbClr val="AAA8A1"/>
                </a:solidFill>
              </a:rPr>
              <a:t>Create and convert interest.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EA152-36E5-40E3-9D81-275A9919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95625"/>
            <a:ext cx="23336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4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79486-135E-4439-ADC7-33FA2304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34327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DISPLAY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4EE00-31DA-432B-BE7E-80FCB7E05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29075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A8A1"/>
                </a:solidFill>
              </a:defRPr>
            </a:pPr>
            <a:r>
              <a:rPr sz="1275" b="0">
                <a:solidFill>
                  <a:srgbClr val="AAA8A1"/>
                </a:solidFill>
              </a:rPr>
              <a:t>Build scaled visibility.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7B83B-326D-457D-9B13-85E4F5AF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095625"/>
            <a:ext cx="23336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224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517B05-8833-4376-808D-91CF2BB19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34327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0A09"/>
                </a:solidFill>
              </a:defRPr>
            </a:pPr>
            <a:r>
              <a:rPr sz="1350" b="1">
                <a:solidFill>
                  <a:srgbClr val="0A0A09"/>
                </a:solidFill>
              </a:rPr>
              <a:t>PERFORMANCE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F8E614-DB46-468F-92FD-ED77926E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029075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A0A09"/>
                </a:solidFill>
              </a:defRPr>
            </a:pPr>
            <a:r>
              <a:rPr sz="1275" b="0">
                <a:solidFill>
                  <a:srgbClr val="0A0A09"/>
                </a:solidFill>
              </a:rPr>
              <a:t>Learn, optimise and grow.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2FAD59-F350-4FDE-962F-9BE04935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OVIMMA HOLDINGS  /  MEDIA WITHOUT LIMITS.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4E47C2-A1E9-478B-A755-24ADF29C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624201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42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EC0633-2DFC-419F-94DA-45992C15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INFLUENCE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058748-EB98-4828-952A-208F3353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6286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575" b="1">
                <a:solidFill>
                  <a:srgbClr val="0A0A09"/>
                </a:solidFill>
              </a:defRPr>
            </a:pPr>
            <a:r>
              <a:rPr sz="4575" b="1">
                <a:solidFill>
                  <a:srgbClr val="0A0A09"/>
                </a:solidFill>
              </a:rPr>
              <a:t>REAL VOICES.</a:t>
            </a:r>
          </a:p>
          <a:p xmlns:a="http://schemas.openxmlformats.org/drawingml/2006/main">
            <a:pPr algn="l">
              <a:defRPr sz="4575" b="1">
                <a:solidFill>
                  <a:srgbClr val="0A0A09"/>
                </a:solidFill>
              </a:defRPr>
            </a:pPr>
            <a:r>
              <a:rPr sz="4575" b="1">
                <a:solidFill>
                  <a:srgbClr val="0A0A09"/>
                </a:solidFill>
              </a:rPr>
              <a:t>REAL CULTURE.</a:t>
            </a:r>
          </a:p>
          <a:p xmlns:a="http://schemas.openxmlformats.org/drawingml/2006/main">
            <a:pPr algn="l">
              <a:defRPr sz="4575" b="1">
                <a:solidFill>
                  <a:srgbClr val="0A0A09"/>
                </a:solidFill>
              </a:defRPr>
            </a:pPr>
            <a:r>
              <a:rPr sz="4575" b="1">
                <a:solidFill>
                  <a:srgbClr val="0A0A09"/>
                </a:solidFill>
              </a:rPr>
              <a:t>REAL DEMAND.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03996-A9F5-4457-AD96-7029A91E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476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9"/>
                </a:solidFill>
              </a:defRPr>
            </a:pPr>
            <a:r>
              <a:rPr sz="1650" b="0">
                <a:solidFill>
                  <a:srgbClr val="0A0A09"/>
                </a:solidFill>
              </a:rPr>
              <a:t>We match brands with creators by audience, credibility and creative fit—then manage the detail from brief to reporting.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6E1AB-75C0-4E04-A099-CAB624EEC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190625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23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D7851-60E3-4067-9056-9F1810BE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45732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BDBA8-6E31-484E-A762-3B31608D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3620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A0A09"/>
                </a:solidFill>
              </a:defRPr>
            </a:pPr>
            <a:r>
              <a:rPr sz="2175" b="1">
                <a:solidFill>
                  <a:srgbClr val="0A0A09"/>
                </a:solidFill>
              </a:rPr>
              <a:t>MATCH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7D7A7C-CB59-422E-88B1-ECB6B650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8600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23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94549-A610-4034-AB2D-E44DF615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527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D7C1BE-6747-4F2E-9E75-F1C8AA55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45745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A0A09"/>
                </a:solidFill>
              </a:defRPr>
            </a:pPr>
            <a:r>
              <a:rPr sz="2175" b="1">
                <a:solidFill>
                  <a:srgbClr val="0A0A09"/>
                </a:solidFill>
              </a:rPr>
              <a:t>DIRECT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A6594-CE4C-4F04-AF8C-E4678DE0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81375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23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9C0A1A-54B9-468B-A4FC-1A115E700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6480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C3B41D-18DA-4C94-BB41-AD74043B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552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A0A09"/>
                </a:solidFill>
              </a:defRPr>
            </a:pPr>
            <a:r>
              <a:rPr sz="2175" b="1">
                <a:solidFill>
                  <a:srgbClr val="0A0A09"/>
                </a:solidFill>
              </a:rPr>
              <a:t>AMPLIFY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9D7A98-6BAF-406D-BDBE-A43377CE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767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23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CC549D-E340-4418-86AE-BCF19C44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74345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F3E99-23A8-4D53-9BB0-100A30D6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64820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A0A09"/>
                </a:solidFill>
              </a:defRPr>
            </a:pPr>
            <a:r>
              <a:rPr sz="2175" b="1">
                <a:solidFill>
                  <a:srgbClr val="0A0A09"/>
                </a:solidFill>
              </a:rPr>
              <a:t>REPORT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B5183A-CE32-44AA-9015-94C97B0B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FB694-6B55-4FEB-A799-2E1FDEAD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878687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043D0-6887-4BF4-9B87-E18078AB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WHO WE WORK WITH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9E7FA-CE52-49D9-88A3-547EC766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7620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0A0A09"/>
                </a:solidFill>
              </a:defRPr>
            </a:pPr>
            <a:r>
              <a:rPr sz="4200" b="1">
                <a:solidFill>
                  <a:srgbClr val="0A0A09"/>
                </a:solidFill>
              </a:rPr>
              <a:t>Built for different scales.</a:t>
            </a:r>
          </a:p>
          <a:p xmlns:a="http://schemas.openxmlformats.org/drawingml/2006/main">
            <a:pPr algn="l">
              <a:defRPr sz="4200" b="1">
                <a:solidFill>
                  <a:srgbClr val="0A0A09"/>
                </a:solidFill>
              </a:defRPr>
            </a:pPr>
            <a:r>
              <a:rPr sz="4200" b="1">
                <a:solidFill>
                  <a:srgbClr val="0A0A09"/>
                </a:solidFill>
              </a:rPr>
              <a:t>Held to one standard.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E9B75-2C0A-4852-B8BD-594FEE32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95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C4B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F5B54-8F09-4271-B232-98909A43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48000"/>
            <a:ext cx="433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4224"/>
                </a:solidFill>
              </a:defRPr>
            </a:pPr>
            <a:r>
              <a:rPr sz="1275" b="1">
                <a:solidFill>
                  <a:srgbClr val="FF4224"/>
                </a:solidFill>
              </a:rPr>
              <a:t>NATIONAL BRANDS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F27FA-ECC7-4B23-96B0-CD603B11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00425"/>
            <a:ext cx="4333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Integrated campaigns, premium placements and accountable coordination.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482C2-A9C2-440E-BC4E-E9027C0C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857500"/>
            <a:ext cx="495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C4B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E1E7D-73B7-4E14-950B-6FE8FB0C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048000"/>
            <a:ext cx="433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4224"/>
                </a:solidFill>
              </a:defRPr>
            </a:pPr>
            <a:r>
              <a:rPr sz="1275" b="1">
                <a:solidFill>
                  <a:srgbClr val="FF4224"/>
                </a:solidFill>
              </a:rPr>
              <a:t>GROWING SMEs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AD025-5F36-4591-93E0-E9EA9C12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00425"/>
            <a:ext cx="4333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Focused media that makes limited spend work harder.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CA2BC-8693-4F2C-ACDE-041C3A13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95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C4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CEA56-875E-4CDC-95DC-ECC5A64F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76750"/>
            <a:ext cx="433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4224"/>
                </a:solidFill>
              </a:defRPr>
            </a:pPr>
            <a:r>
              <a:rPr sz="1275" b="1">
                <a:solidFill>
                  <a:srgbClr val="FF4224"/>
                </a:solidFill>
              </a:rPr>
              <a:t>MEDIA PARTNERS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E11A0-FB18-460F-82DB-F983DA7A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29175"/>
            <a:ext cx="4333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Reliable inventory, campaign delivery and client-ready execution.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D1992A-5D2B-4614-9C2D-26307EC8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286250"/>
            <a:ext cx="495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C4B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8572DB-36AB-4B9F-BD32-77D62E4E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76750"/>
            <a:ext cx="433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4224"/>
                </a:solidFill>
              </a:defRPr>
            </a:pPr>
            <a:r>
              <a:rPr sz="1275" b="1">
                <a:solidFill>
                  <a:srgbClr val="FF4224"/>
                </a:solidFill>
              </a:rPr>
              <a:t>INFLUENCER-LED BRANDS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8267CB-B192-4445-B9C7-BEDCF907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29175"/>
            <a:ext cx="4333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Creator-first growth supported by paid and outdoor amplification.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6C5EA-2757-4C72-B8F8-86DB62C5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7A9D1B-DA52-4F06-BC9A-7E576D2B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738629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0A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266A02-C21C-467E-AA53-0932DB4F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HOW WE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6A4296-F9FC-46D1-953C-50D3C7ED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666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A clear path from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brief to breakthrough.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8B37BE-DBB3-4B7B-9CAE-D06F4FFA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2476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412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619DF-BA83-4D38-AE43-ABCFC924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290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AC04A-0A9C-4D49-895D-3752EBB99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05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DISCOVER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B4E03-1287-4BA6-9ED9-17604A7F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67250"/>
            <a:ext cx="200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A8A1"/>
                </a:solidFill>
              </a:defRPr>
            </a:pPr>
            <a:r>
              <a:rPr sz="1200" b="0">
                <a:solidFill>
                  <a:srgbClr val="AAA8A1"/>
                </a:solidFill>
              </a:rPr>
              <a:t>The audience, tension and opportunity.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BAAF2F-42A8-4BB2-81A2-1BFECA0B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238500"/>
            <a:ext cx="2476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412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1BBBE-E8CB-4BF8-9F38-EB4A1CE92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290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BD85C-5CF4-4D32-BE58-2A4346F0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905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DESIGN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E1152-8436-4C8B-B4C6-F583139E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67250"/>
            <a:ext cx="200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A8A1"/>
                </a:solidFill>
              </a:defRPr>
            </a:pPr>
            <a:r>
              <a:rPr sz="1200" b="0">
                <a:solidFill>
                  <a:srgbClr val="AAA8A1"/>
                </a:solidFill>
              </a:rPr>
              <a:t>The idea, channel mix and campaign system.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A2BA3F-9B64-497B-9EEF-4F00BEB0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238500"/>
            <a:ext cx="2476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1412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E65402-0980-4627-A9E3-412140818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290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CA6E32-6DCE-4535-A93A-5186E986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05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DEPLOY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C07B0-229A-4136-B748-1468C44B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67250"/>
            <a:ext cx="200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A8A1"/>
                </a:solidFill>
              </a:defRPr>
            </a:pPr>
            <a:r>
              <a:rPr sz="1200" b="0">
                <a:solidFill>
                  <a:srgbClr val="AAA8A1"/>
                </a:solidFill>
              </a:rPr>
              <a:t>Every placement, creator and production detail.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058EF-125F-40EC-8F39-075CF766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38500"/>
            <a:ext cx="2476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224"/>
          </a:solidFill>
          <a:ln xmlns:a="http://schemas.openxmlformats.org/drawingml/2006/main" w="9525">
            <a:solidFill>
              <a:srgbClr val="2B2B2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28EA30-04A2-482D-B0E5-B7ECEF1C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4290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6087C9-4879-432D-ACF8-AFE0C547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905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9"/>
                </a:solidFill>
              </a:defRPr>
            </a:pPr>
            <a:r>
              <a:rPr sz="1800" b="1">
                <a:solidFill>
                  <a:srgbClr val="0A0A09"/>
                </a:solidFill>
              </a:rPr>
              <a:t>DRIVE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EFC030-BD37-4F3C-B797-8D3B6976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667250"/>
            <a:ext cx="200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0A0A09"/>
                </a:solidFill>
              </a:defRPr>
            </a:pPr>
            <a:r>
              <a:rPr sz="1200" b="0">
                <a:solidFill>
                  <a:srgbClr val="0A0A09"/>
                </a:solidFill>
              </a:rPr>
              <a:t>Performance, learning and next action.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250A53-1847-4E93-B74A-DC2F66F4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OVIMMA HOLDINGS  /  MEDIA WITHOUT LIMITS.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35FC9D-157A-4843-8EB4-CBAD21D5A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777771"/>
                </a:solidFill>
              </a:defRPr>
            </a:pPr>
            <a:r>
              <a:rPr sz="675" b="1">
                <a:solidFill>
                  <a:srgbClr val="777771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099068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28C7FA-4CBC-441E-9DD7-7D9E4F04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9978F"/>
                </a:solidFill>
              </a:defRPr>
            </a:pPr>
            <a:r>
              <a:rPr sz="825" b="1">
                <a:solidFill>
                  <a:srgbClr val="99978F"/>
                </a:solidFill>
              </a:rPr>
              <a:t>ACCOUNTABILITY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DD366-02CC-4ECD-AD73-5A65BDBE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9"/>
                </a:solidFill>
              </a:defRPr>
            </a:pPr>
            <a:r>
              <a:rPr sz="3600" b="1">
                <a:solidFill>
                  <a:srgbClr val="0A0A09"/>
                </a:solidFill>
              </a:rPr>
              <a:t>Every campaign earns its next decision.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E26AB-DC5A-4A24-8F91-9393C023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66875"/>
            <a:ext cx="781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A0A09"/>
                </a:solidFill>
              </a:defRPr>
            </a:pPr>
            <a:r>
              <a:rPr sz="1575" b="0">
                <a:solidFill>
                  <a:srgbClr val="0A0A09"/>
                </a:solidFill>
              </a:rPr>
              <a:t>We define success before launch, monitor delivery while live and close with reporting that makes the next move clear.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CFE37-446B-4766-B1A3-92D6B104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09728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1D27E-4C5A-4F39-AD9D-54D8AB36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1945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1E5C3-9EEF-4A05-9B2B-89D75C5C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ALIGN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3AE52-B126-4EBD-A8D8-C5D946A9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672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7B5AE"/>
                </a:solidFill>
              </a:defRPr>
            </a:pPr>
            <a:r>
              <a:rPr sz="1200" b="0">
                <a:solidFill>
                  <a:srgbClr val="B7B5AE"/>
                </a:solidFill>
              </a:rPr>
              <a:t>Objectives, audience and KPIs.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B199A5-464C-47D1-8A48-1ADB8429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21945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B51FF-E7CC-436B-AB12-764328E9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6385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VERIFY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04D20-35B1-4546-B3EA-CF0834DA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2672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7B5AE"/>
                </a:solidFill>
              </a:defRPr>
            </a:pPr>
            <a:r>
              <a:rPr sz="1200" b="0">
                <a:solidFill>
                  <a:srgbClr val="B7B5AE"/>
                </a:solidFill>
              </a:rPr>
              <a:t>Placements, assets and creator delivery.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B4D3D-F45E-4E68-BFC6-C790A333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1945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0FFD8-2D27-421D-B4B0-AEB92164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385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2E75B-A5B4-4837-BE85-3D90D37A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672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7B5AE"/>
                </a:solidFill>
              </a:defRPr>
            </a:pPr>
            <a:r>
              <a:rPr sz="1200" b="0">
                <a:solidFill>
                  <a:srgbClr val="B7B5AE"/>
                </a:solidFill>
              </a:rPr>
              <a:t>Channel performance and outcomes.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83DF9-0E04-475E-ABAA-C86F7454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1945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4224"/>
                </a:solidFill>
              </a:defRPr>
            </a:pPr>
            <a:r>
              <a:rPr sz="825" b="1">
                <a:solidFill>
                  <a:srgbClr val="FF4224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CE7212-A20F-47B0-9851-6917B3EB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3855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IMPROVE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CC5656-CA97-4630-886D-558D48DC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67200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7B5AE"/>
                </a:solidFill>
              </a:defRPr>
            </a:pPr>
            <a:r>
              <a:rPr sz="1200" b="0">
                <a:solidFill>
                  <a:srgbClr val="B7B5AE"/>
                </a:solidFill>
              </a:rPr>
              <a:t>Learnings, optimisation and next actions.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021D84-8C9E-49FF-ADAB-B1C6CEFD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19ED18-7964-448E-9ADE-2CA16906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766352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42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6CA774-E12E-43C7-B71D-E1364BE0D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A0A09"/>
                </a:solidFill>
              </a:defRPr>
            </a:pPr>
            <a:r>
              <a:rPr sz="825" b="1">
                <a:solidFill>
                  <a:srgbClr val="0A0A09"/>
                </a:solidFill>
              </a:rPr>
              <a:t>NEXT MOVE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0984D-B336-44D0-A82C-F58AF9607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47700"/>
            <a:ext cx="142875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A0838-C24B-4CE1-838E-0327A2CE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8838" y="776288"/>
            <a:ext cx="1171575" cy="1171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FB3DB-67B5-4C51-92F2-399C7EF8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6013" y="1033463"/>
            <a:ext cx="657225" cy="6572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F0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E0FC1-3196-4257-B375-95708911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6038" y="1233488"/>
            <a:ext cx="2571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2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255505-8033-4644-94CA-B51FBC96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550" b="1">
                <a:solidFill>
                  <a:srgbClr val="0A0A09"/>
                </a:solidFill>
              </a:defRPr>
            </a:pPr>
            <a:r>
              <a:rPr sz="5550" b="1">
                <a:solidFill>
                  <a:srgbClr val="0A0A09"/>
                </a:solidFill>
              </a:rPr>
              <a:t>LET’S MAKE</a:t>
            </a:r>
          </a:p>
          <a:p xmlns:a="http://schemas.openxmlformats.org/drawingml/2006/main">
            <a:pPr algn="l">
              <a:defRPr sz="5550" b="1">
                <a:solidFill>
                  <a:srgbClr val="0A0A09"/>
                </a:solidFill>
              </a:defRPr>
            </a:pPr>
            <a:r>
              <a:rPr sz="5550" b="1">
                <a:solidFill>
                  <a:srgbClr val="0A0A09"/>
                </a:solidFill>
              </a:rPr>
              <a:t>THEM LOOK.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F8D379-3FFC-4F72-A0D1-5B3C32B9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9"/>
                </a:solidFill>
              </a:defRPr>
            </a:pPr>
            <a:r>
              <a:rPr sz="1650" b="0">
                <a:solidFill>
                  <a:srgbClr val="0A0A09"/>
                </a:solidFill>
              </a:rPr>
              <a:t>Start with the brief. We will build the media answer.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2D581-EEB1-461C-8B05-419AF53F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5191125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518B8-BE32-4D6E-B04C-FFBF617A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3395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99978F"/>
                </a:solidFill>
              </a:defRPr>
            </a:pPr>
            <a:r>
              <a:rPr sz="750" b="1">
                <a:solidFill>
                  <a:srgbClr val="99978F"/>
                </a:solidFill>
              </a:rPr>
              <a:t>NEW CAMPAIGNS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266752-A093-4297-A529-5383C6FD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911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sales@ovimmaholdings.co.za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3D3C4-043D-41D8-A70E-DE891F09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762500"/>
            <a:ext cx="56197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A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A13C73-80F3-4947-9CA8-DE0BAE90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933950"/>
            <a:ext cx="2762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99978F"/>
                </a:solidFill>
              </a:defRPr>
            </a:pPr>
            <a:r>
              <a:rPr sz="750" b="1">
                <a:solidFill>
                  <a:srgbClr val="99978F"/>
                </a:solidFill>
              </a:rPr>
              <a:t>MEDIA &amp; CREATOR PARTNERSHIPS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B5D95-C20C-429F-8EB4-84CECDC6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19112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media@ovimmaholdings.co.za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5E4534-CAC4-469F-9A7A-BB2F893D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OVIMMA HOLDINGS  /  MEDIA WITHOUT LIMITS.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14F33F-CD2C-4DA4-8CA8-73316F30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9978F"/>
                </a:solidFill>
              </a:defRPr>
            </a:pPr>
            <a:r>
              <a:rPr sz="675" b="1">
                <a:solidFill>
                  <a:srgbClr val="99978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24494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2026-08-30T09:55:35.7690000Z</dcterms:created>
  <dcterms:modified xsi:type="dcterms:W3CDTF">2026-08-30T09:55:35.7700000Z</dcterms:modified>
</coreProperties>
</file>